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3" r:id="rId3"/>
    <p:sldId id="264" r:id="rId4"/>
    <p:sldId id="257" r:id="rId5"/>
    <p:sldId id="266" r:id="rId6"/>
    <p:sldId id="258" r:id="rId7"/>
    <p:sldId id="259" r:id="rId8"/>
    <p:sldId id="265" r:id="rId9"/>
    <p:sldId id="261" r:id="rId10"/>
    <p:sldId id="260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CCFF"/>
    <a:srgbClr val="2634BC"/>
    <a:srgbClr val="F7903B"/>
    <a:srgbClr val="C05B08"/>
    <a:srgbClr val="2658FA"/>
    <a:srgbClr val="005ADE"/>
    <a:srgbClr val="CC00FF"/>
    <a:srgbClr val="800000"/>
    <a:srgbClr val="0055D2"/>
    <a:srgbClr val="0D6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F2AD-BDC7-4F8A-8668-89D5045B5D88}" type="datetimeFigureOut">
              <a:rPr lang="it-IT" smtClean="0"/>
              <a:pPr/>
              <a:t>28/03/2014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0200-7C94-4DC0-906A-AEE1C4F124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80E9-61CC-4138-B34F-2EABA7F07393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51FB-8006-44B3-9422-1EE7A9A827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161E-7057-4107-916F-CCE2DF798BF3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697C-26C7-452D-9708-709E95CA60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C8B3-EA69-45CB-92B2-0F64FF9C1D8C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DF71-1A36-41FF-B5A8-DABB79D03C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46D9-BB1F-4EC6-B9E4-770EF13D641E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8B7D-41C5-43A2-8D81-25D6B0B0E9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209D-EA8E-43D4-8D44-C6F40963D674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5729-5298-4D74-A5A0-D6165F7AEE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7B48-360C-4176-BC67-86F592596D09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0663-7810-43AC-8D85-2CF5D1A8A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8BDF-883F-4CC2-B320-AC9C9997EB93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2700-17C0-4261-9881-D0E76A9D8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FD32-E1D5-437A-82A6-3470E60E7FDC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53F1-D45C-4BDD-A2D2-D4AEB8961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6DAB-1F6B-4E31-81C0-F0C97A216EC1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EF26-A772-4B02-8467-0334A11629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66FD-F674-4CE7-8BC1-BE4D5789D998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A792-DA54-44E3-9F16-427F529995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B3C4-3AC9-4A43-9824-56F14C92D96E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FDCD-BA79-44EC-8622-490AC57F33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796E3-2C42-4E08-A790-A18B62FA0E17}" type="datetimeFigureOut">
              <a:rPr lang="it-IT"/>
              <a:pPr>
                <a:defRPr/>
              </a:pPr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2E62-40AC-44C8-9363-28EF48A3D8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a\Musicaaaa\Black%20Eyed%20Peas%20-%20Where%20Is%20The%20Lov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260648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028700" indent="-1028700" algn="ctr"/>
            <a:endParaRPr lang="it-IT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 CHRISTY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576" y="4581128"/>
            <a:ext cx="76759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BERKLEY" pitchFamily="2" charset="0"/>
              </a:rPr>
              <a:t>A.S.2013/2014</a:t>
            </a:r>
            <a:endParaRPr lang="it-IT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 BERKLEY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62068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Ci siamo anche noi</a:t>
            </a:r>
            <a:endParaRPr lang="it-IT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Black Eyed Peas - Where Is The 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99992" y="371703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50000"/>
              </a:schemeClr>
            </a:gs>
            <a:gs pos="32001">
              <a:srgbClr val="7D8496"/>
            </a:gs>
            <a:gs pos="47000">
              <a:srgbClr val="E6E6E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176464"/>
          </a:xfrm>
        </p:spPr>
        <p:txBody>
          <a:bodyPr/>
          <a:lstStyle/>
          <a:p>
            <a:r>
              <a:rPr lang="it-IT" sz="7200" dirty="0" smtClean="0"/>
              <a:t>Quali rischi possono incontrare nel loro viaggio?</a:t>
            </a:r>
          </a:p>
        </p:txBody>
      </p:sp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lgerian" pitchFamily="82" charset="0"/>
              </a:rPr>
              <a:t>La morte</a:t>
            </a:r>
            <a:endParaRPr lang="it-IT" sz="88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3960440" cy="2910185"/>
          </a:xfrm>
        </p:spPr>
        <p:txBody>
          <a:bodyPr/>
          <a:lstStyle/>
          <a:p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Medium Cond" pitchFamily="34" charset="0"/>
              </a:rPr>
              <a:t>Non si può scegliere il modo di morire. E nemmeno il giorno. Si può soltanto decidere come vivere. Ora.</a:t>
            </a:r>
            <a:b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Medium Cond" pitchFamily="34" charset="0"/>
              </a:rPr>
            </a:br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Medium Cond" pitchFamily="34" charset="0"/>
              </a:rPr>
              <a:t>- Joan </a:t>
            </a:r>
            <a:r>
              <a:rPr lang="it-IT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Medium Cond" pitchFamily="34" charset="0"/>
              </a:rPr>
              <a:t>Baez</a:t>
            </a:r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Medium Cond" pitchFamily="34" charset="0"/>
              </a:rPr>
              <a:t> -</a:t>
            </a:r>
            <a:endParaRPr lang="it-IT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ransition advClick="0" advTm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4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206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4248472" cy="2808312"/>
          </a:xfrm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  <a:latin typeface="Franklin Gothic Medium Cond" pitchFamily="34" charset="0"/>
              </a:rPr>
              <a:t>Vivi come se dovessi morire domani. Impara come se dovessi vivere per sempre.</a:t>
            </a:r>
            <a:br>
              <a:rPr lang="it-IT" sz="3200" b="1" dirty="0" smtClean="0">
                <a:solidFill>
                  <a:schemeClr val="bg1"/>
                </a:solidFill>
                <a:latin typeface="Franklin Gothic Medium Cond" pitchFamily="34" charset="0"/>
              </a:rPr>
            </a:br>
            <a:r>
              <a:rPr lang="it-IT" sz="3200" b="1" dirty="0" smtClean="0">
                <a:solidFill>
                  <a:schemeClr val="bg1"/>
                </a:solidFill>
                <a:latin typeface="Franklin Gothic Medium Cond" pitchFamily="34" charset="0"/>
              </a:rPr>
              <a:t>- </a:t>
            </a:r>
            <a:r>
              <a:rPr lang="it-IT" sz="3200" b="1" dirty="0" err="1" smtClean="0">
                <a:solidFill>
                  <a:schemeClr val="bg1"/>
                </a:solidFill>
                <a:latin typeface="Franklin Gothic Medium Cond" pitchFamily="34" charset="0"/>
              </a:rPr>
              <a:t>Gandhi</a:t>
            </a:r>
            <a:r>
              <a:rPr lang="it-IT" sz="3200" b="1" dirty="0" smtClean="0">
                <a:solidFill>
                  <a:schemeClr val="bg1"/>
                </a:solidFill>
                <a:latin typeface="Franklin Gothic Medium Cond" pitchFamily="34" charset="0"/>
              </a:rPr>
              <a:t> -</a:t>
            </a:r>
            <a:endParaRPr lang="it-IT" sz="32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5" name="Segnaposto contenuto 3" descr="Prigio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10349">
            <a:off x="5092623" y="611095"/>
            <a:ext cx="3700312" cy="297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naufragi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1753">
            <a:off x="683568" y="3267870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716016" y="414908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Franklin Gothic Medium Cond" pitchFamily="34" charset="0"/>
              </a:rPr>
              <a:t>Non temiamo la morte, ma il pensiero della morte.</a:t>
            </a:r>
          </a:p>
          <a:p>
            <a:r>
              <a:rPr lang="it-IT" sz="2800" b="1" dirty="0" smtClean="0">
                <a:latin typeface="Franklin Gothic Medium Cond" pitchFamily="34" charset="0"/>
              </a:rPr>
              <a:t>- Lucio </a:t>
            </a:r>
            <a:r>
              <a:rPr lang="it-IT" sz="2800" b="1" dirty="0" err="1" smtClean="0">
                <a:latin typeface="Franklin Gothic Medium Cond" pitchFamily="34" charset="0"/>
              </a:rPr>
              <a:t>Anneo</a:t>
            </a:r>
            <a:r>
              <a:rPr lang="it-IT" sz="2800" b="1" dirty="0" smtClean="0">
                <a:latin typeface="Franklin Gothic Medium Cond" pitchFamily="34" charset="0"/>
              </a:rPr>
              <a:t> Seneca -</a:t>
            </a:r>
            <a:endParaRPr lang="it-IT" sz="2800" b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7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312368"/>
          </a:xfrm>
        </p:spPr>
        <p:txBody>
          <a:bodyPr/>
          <a:lstStyle/>
          <a:p>
            <a:r>
              <a:rPr lang="it-IT" sz="9600" dirty="0" smtClean="0"/>
              <a:t>Cosa manca loro?</a:t>
            </a:r>
            <a:endParaRPr lang="it-IT" sz="9600" dirty="0"/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it-IT" sz="10000" dirty="0" smtClean="0">
                <a:latin typeface="Footlight MT Light" pitchFamily="18" charset="0"/>
              </a:rPr>
              <a:t>LA LIBERTÀ</a:t>
            </a:r>
            <a:endParaRPr lang="it-IT" sz="10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0"/>
            <a:ext cx="3923928" cy="3429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Meglio morire combattendo per la libertà che vivere da schiavi.</a:t>
            </a:r>
            <a:b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-Bob Marley -</a:t>
            </a:r>
            <a:endParaRPr lang="it-IT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it-IT" sz="7200" dirty="0" smtClean="0">
                <a:latin typeface="Footlight MT Light" pitchFamily="18" charset="0"/>
              </a:rPr>
              <a:t>BENI ESSENZIALI</a:t>
            </a:r>
            <a:endParaRPr lang="it-IT" sz="72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4680520" cy="2880320"/>
          </a:xfrm>
        </p:spPr>
        <p:txBody>
          <a:bodyPr/>
          <a:lstStyle/>
          <a:p>
            <a:r>
              <a:rPr lang="it-IT" sz="3200" dirty="0" smtClean="0">
                <a:latin typeface="High Tower Text" pitchFamily="18" charset="0"/>
              </a:rPr>
              <a:t>L’esser contenti è una ricchezza naturale, il lusso è una povertà artificiale.</a:t>
            </a:r>
            <a:br>
              <a:rPr lang="it-IT" sz="3200" dirty="0" smtClean="0">
                <a:latin typeface="High Tower Text" pitchFamily="18" charset="0"/>
              </a:rPr>
            </a:br>
            <a:r>
              <a:rPr lang="it-IT" sz="3200" dirty="0" smtClean="0">
                <a:latin typeface="High Tower Text" pitchFamily="18" charset="0"/>
              </a:rPr>
              <a:t>- Socrate -</a:t>
            </a:r>
            <a:endParaRPr lang="it-IT" sz="3200" dirty="0">
              <a:latin typeface="High Tower Text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364502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High Tower Text" pitchFamily="18" charset="0"/>
              </a:rPr>
              <a:t>Tutti nella vita hanno la stessa quantità di ghiaccio; però il ricco d’estate e il povero d’inverno.</a:t>
            </a:r>
          </a:p>
          <a:p>
            <a:pPr algn="ctr"/>
            <a:r>
              <a:rPr lang="it-IT" sz="3200" dirty="0" smtClean="0">
                <a:latin typeface="High Tower Text" pitchFamily="18" charset="0"/>
              </a:rPr>
              <a:t>- Anonimo -</a:t>
            </a:r>
            <a:endParaRPr lang="it-IT" sz="3200" dirty="0">
              <a:latin typeface="High Tower Text" pitchFamily="18" charset="0"/>
            </a:endParaRPr>
          </a:p>
        </p:txBody>
      </p:sp>
      <p:pic>
        <p:nvPicPr>
          <p:cNvPr id="5" name="Immagine 4" descr="A-deb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1083">
            <a:off x="4947087" y="603780"/>
            <a:ext cx="3854090" cy="262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BIBM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7995">
            <a:off x="323528" y="3356992"/>
            <a:ext cx="38100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48" presetClass="exit" presetSubtype="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ina_pov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3823">
            <a:off x="287896" y="660040"/>
            <a:ext cx="4629757" cy="277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DISA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59653">
            <a:off x="4318051" y="3338766"/>
            <a:ext cx="4524347" cy="300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240px-Bambini_pover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229" y="3573016"/>
            <a:ext cx="2448435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ca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2399" y="116632"/>
            <a:ext cx="399644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404664"/>
            <a:ext cx="8136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DECODE" pitchFamily="2" charset="0"/>
              </a:rPr>
              <a:t>Partecipazione al concorso</a:t>
            </a:r>
          </a:p>
          <a:p>
            <a:pPr algn="ctr"/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DECODE" pitchFamily="2" charset="0"/>
              </a:rPr>
              <a:t>“Mi interessa, ci tengo, mi sta a cuore”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CARTER" pitchFamily="2" charset="0"/>
              </a:rPr>
              <a:t>A cura del Movimento Cristiano Lavoratori – circolo Giovanni XXIII - Voghera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CARTER" pitchFamily="2" charset="0"/>
            </a:endParaRPr>
          </a:p>
        </p:txBody>
      </p:sp>
    </p:spTree>
  </p:cSld>
  <p:clrMapOvr>
    <a:masterClrMapping/>
  </p:clrMapOvr>
  <p:transition advClick="0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4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520280"/>
          </a:xfrm>
        </p:spPr>
        <p:txBody>
          <a:bodyPr/>
          <a:lstStyle/>
          <a:p>
            <a:r>
              <a:rPr lang="it-IT" sz="8000" dirty="0" smtClean="0"/>
              <a:t>Cosa trovano nel paese ospitante?</a:t>
            </a:r>
            <a:endParaRPr lang="it-IT" sz="8000" dirty="0"/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10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Accoglienza</a:t>
            </a:r>
            <a:endParaRPr lang="it-IT" sz="10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8229600" cy="1143000"/>
          </a:xfrm>
        </p:spPr>
        <p:txBody>
          <a:bodyPr/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Emigrante. Un ingenuo convinto che un paese possa essere migliore di un altro.</a:t>
            </a:r>
            <a:b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-Ambrose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Bierce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5365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Razzismo               e            sfruttamento</a:t>
            </a:r>
            <a:endParaRPr lang="it-IT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6B19C">
                <a:alpha val="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ato_immigrazione_clandestina_ordinamento_ital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28662">
            <a:off x="414493" y="482930"/>
            <a:ext cx="3860407" cy="278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igrati-raccolta-a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3380">
            <a:off x="2094461" y="3335480"/>
            <a:ext cx="4706632" cy="333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lavo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64409">
            <a:off x="4856436" y="602233"/>
            <a:ext cx="3892842" cy="291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9CCFF">
                      <a:alpha val="6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Secondo John Lennon la pace era qualcosa di immaginabile, ma non esattamente realizzabile. Secondo il governo la pace è ovunque e la guerra non esiste e secondo </a:t>
            </a:r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9CCFF">
                      <a:alpha val="6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voi, la pace,cos’è?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99CCFF">
                    <a:alpha val="60000"/>
                  </a:srgb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it-IT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End</a:t>
            </a:r>
            <a:endParaRPr lang="it-IT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60648"/>
            <a:ext cx="882047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 HERMANN" pitchFamily="2" charset="0"/>
              </a:rPr>
              <a:t>Gli alunni e gli insegnanti ringraziano la Professoressa Mosconi e l’associazione </a:t>
            </a:r>
            <a:r>
              <a:rPr lang="it-IT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 HERMANN" pitchFamily="2" charset="0"/>
              </a:rPr>
              <a:t>F.I.L.D.I.S.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 HERMANN" pitchFamily="2" charset="0"/>
              </a:rPr>
              <a:t> per il fondamentale apporto alla discussione sui temi dell’immigrazione e della cooperazione internazionale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 HERMANN" pitchFamily="2" charset="0"/>
            </a:endParaRPr>
          </a:p>
        </p:txBody>
      </p:sp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750" y="620713"/>
            <a:ext cx="7918450" cy="5184775"/>
          </a:xfrm>
        </p:spPr>
        <p:txBody>
          <a:bodyPr/>
          <a:lstStyle/>
          <a:p>
            <a:r>
              <a:rPr lang="it-IT" sz="6000" dirty="0" smtClean="0"/>
              <a:t>Cosa spinge una persona, una famiglia a lasciare il proprio paese per andare in un altro?</a:t>
            </a: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tx1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it-IT" sz="9600" dirty="0" smtClean="0">
                <a:solidFill>
                  <a:schemeClr val="bg1"/>
                </a:solidFill>
                <a:latin typeface="Felix Titling" pitchFamily="82" charset="0"/>
              </a:rPr>
              <a:t>La guerra</a:t>
            </a:r>
          </a:p>
        </p:txBody>
      </p:sp>
    </p:spTree>
  </p:cSld>
  <p:clrMapOvr>
    <a:masterClrMapping/>
  </p:clrMapOvr>
  <p:transition spd="slow" advClick="0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653136"/>
            <a:ext cx="8229600" cy="1574627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latin typeface="AR BONNIE"/>
              </a:rPr>
              <a:t>Finché la guerra sarà considerata una cosa malvagia, conserverà il suo fascino. Quando sarà considerata volgare, cesserà di essere popolare.</a:t>
            </a:r>
            <a:br>
              <a:rPr lang="it-IT" sz="2800" dirty="0" smtClean="0">
                <a:solidFill>
                  <a:schemeClr val="bg1"/>
                </a:solidFill>
                <a:latin typeface="AR BONNIE"/>
              </a:rPr>
            </a:br>
            <a:r>
              <a:rPr lang="it-IT" sz="2800" dirty="0" smtClean="0">
                <a:solidFill>
                  <a:schemeClr val="bg1"/>
                </a:solidFill>
                <a:latin typeface="AR BONNIE"/>
              </a:rPr>
              <a:t>- Oscar Wilde -</a:t>
            </a:r>
          </a:p>
        </p:txBody>
      </p:sp>
      <p:pic>
        <p:nvPicPr>
          <p:cNvPr id="1026" name="Picture 2" descr="F:\PROGIMM\Emergency - Progetto immigrazione\Guerra core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3950">
            <a:off x="724574" y="606584"/>
            <a:ext cx="3812787" cy="264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PROGIMM\Emergency - Progetto immigrazione\gu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5579">
            <a:off x="4839286" y="1433033"/>
            <a:ext cx="4022307" cy="279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50000"/>
              </a:schemeClr>
            </a:gs>
            <a:gs pos="67000">
              <a:srgbClr val="2D5AA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932363" y="260350"/>
            <a:ext cx="3908425" cy="299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bg1"/>
                </a:solidFill>
                <a:latin typeface="Century Gothic" pitchFamily="34" charset="0"/>
              </a:rPr>
              <a:t>Quando i ricchi si fanno la guerra, sono i poveri che muoiono.</a:t>
            </a:r>
            <a:br>
              <a:rPr lang="it-IT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it-IT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it-IT" dirty="0" smtClean="0"/>
              <a:t> </a:t>
            </a:r>
            <a:r>
              <a:rPr lang="it-IT" sz="3200" dirty="0" smtClean="0">
                <a:solidFill>
                  <a:schemeClr val="bg1"/>
                </a:solidFill>
                <a:latin typeface="Century Gothic" pitchFamily="34" charset="0"/>
              </a:rPr>
              <a:t>Jean Paul Sartre -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1025">
            <a:off x="336565" y="562598"/>
            <a:ext cx="4138940" cy="275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251520" y="3573016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entury Gothic" pitchFamily="34" charset="0"/>
              </a:rPr>
              <a:t>L’uomo ha inventato la bomba atomica, ma nessun topo  al mondo costruirebbe mai una trappola per topi.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Century Gothic" pitchFamily="34" charset="0"/>
              </a:rPr>
              <a:t>- Albert Einstein -</a:t>
            </a:r>
          </a:p>
          <a:p>
            <a:endParaRPr lang="it-IT" sz="2800" dirty="0"/>
          </a:p>
        </p:txBody>
      </p:sp>
      <p:pic>
        <p:nvPicPr>
          <p:cNvPr id="8" name="Immagine 7" descr="A-deb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6280">
            <a:off x="4857332" y="3237821"/>
            <a:ext cx="3974199" cy="270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3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300"/>
                            </p:stCondLst>
                            <p:childTnLst>
                              <p:par>
                                <p:cTn id="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00"/>
                            </p:stCondLst>
                            <p:childTnLst>
                              <p:par>
                                <p:cTn id="3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3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300"/>
                            </p:stCondLst>
                            <p:childTnLst>
                              <p:par>
                                <p:cTn id="43" presetID="4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32001">
              <a:srgbClr val="7D8496"/>
            </a:gs>
            <a:gs pos="47000">
              <a:srgbClr val="E6E6E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2267744" y="2564904"/>
            <a:ext cx="4824536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prstTxWarp prst="textArchDown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elix Titling" pitchFamily="82" charset="0"/>
              </a:rPr>
              <a:t>LA FAME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76672"/>
            <a:ext cx="4283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C000"/>
                </a:solidFill>
                <a:latin typeface="Garamond" pitchFamily="18" charset="0"/>
              </a:rPr>
              <a:t>La fame d’amore è molto più difficile da rimuovere che la fame di pane.</a:t>
            </a:r>
          </a:p>
          <a:p>
            <a:pPr algn="ctr"/>
            <a:r>
              <a:rPr lang="it-IT" sz="3200" b="1" dirty="0" smtClean="0">
                <a:solidFill>
                  <a:srgbClr val="005ADE"/>
                </a:solidFill>
                <a:latin typeface="Garamond" pitchFamily="18" charset="0"/>
              </a:rPr>
              <a:t>- Madre Teresa di </a:t>
            </a:r>
            <a:r>
              <a:rPr lang="it-IT" sz="3200" b="1" dirty="0" err="1" smtClean="0">
                <a:solidFill>
                  <a:srgbClr val="005ADE"/>
                </a:solidFill>
                <a:latin typeface="Garamond" pitchFamily="18" charset="0"/>
              </a:rPr>
              <a:t>Calcutta-</a:t>
            </a:r>
            <a:endParaRPr lang="it-IT" sz="3200" b="1" dirty="0">
              <a:solidFill>
                <a:srgbClr val="005AD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341</Words>
  <Application>Microsoft Office PowerPoint</Application>
  <PresentationFormat>Presentazione su schermo (4:3)</PresentationFormat>
  <Paragraphs>34</Paragraphs>
  <Slides>26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Cosa spinge una persona, una famiglia a lasciare il proprio paese per andare in un altro?</vt:lpstr>
      <vt:lpstr>La guerra</vt:lpstr>
      <vt:lpstr>Finché la guerra sarà considerata una cosa malvagia, conserverà il suo fascino. Quando sarà considerata volgare, cesserà di essere popolare. - Oscar Wilde -</vt:lpstr>
      <vt:lpstr>Quando i ricchi si fanno la guerra, sono i poveri che muoiono. - Jean Paul Sartre - </vt:lpstr>
      <vt:lpstr>LA FAME</vt:lpstr>
      <vt:lpstr>Diapositiva 9</vt:lpstr>
      <vt:lpstr>Quali rischi possono incontrare nel loro viaggio?</vt:lpstr>
      <vt:lpstr>La morte</vt:lpstr>
      <vt:lpstr>Non si può scegliere il modo di morire. E nemmeno il giorno. Si può soltanto decidere come vivere. Ora. - Joan Baez -</vt:lpstr>
      <vt:lpstr>Vivi come se dovessi morire domani. Impara come se dovessi vivere per sempre. - Gandhi -</vt:lpstr>
      <vt:lpstr>Cosa manca loro?</vt:lpstr>
      <vt:lpstr>LA LIBERTÀ</vt:lpstr>
      <vt:lpstr>Meglio morire combattendo per la libertà che vivere da schiavi. -Bob Marley -</vt:lpstr>
      <vt:lpstr>BENI ESSENZIALI</vt:lpstr>
      <vt:lpstr>L’esser contenti è una ricchezza naturale, il lusso è una povertà artificiale. - Socrate -</vt:lpstr>
      <vt:lpstr>Diapositiva 19</vt:lpstr>
      <vt:lpstr>Cosa trovano nel paese ospitante?</vt:lpstr>
      <vt:lpstr>Accoglienza</vt:lpstr>
      <vt:lpstr>Emigrante. Un ingenuo convinto che un paese possa essere migliore di un altro. -Ambrose Bierce -</vt:lpstr>
      <vt:lpstr>Razzismo               e            sfruttamento</vt:lpstr>
      <vt:lpstr>Diapositiva 24</vt:lpstr>
      <vt:lpstr>Secondo John Lennon la pace era qualcosa di immaginabile, ma non esattamente realizzabile. Secondo il governo la pace è ovunque e la guerra non esiste e secondo voi, la pace,cos’è?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Solidarietà</dc:title>
  <dc:creator>Marika</dc:creator>
  <cp:lastModifiedBy>marika</cp:lastModifiedBy>
  <cp:revision>73</cp:revision>
  <dcterms:created xsi:type="dcterms:W3CDTF">2014-03-18T15:32:34Z</dcterms:created>
  <dcterms:modified xsi:type="dcterms:W3CDTF">2014-03-28T21:10:56Z</dcterms:modified>
</cp:coreProperties>
</file>